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9"/>
  </p:notesMasterIdLst>
  <p:sldIdLst>
    <p:sldId id="291" r:id="rId2"/>
    <p:sldId id="264" r:id="rId3"/>
    <p:sldId id="285" r:id="rId4"/>
    <p:sldId id="287" r:id="rId5"/>
    <p:sldId id="288" r:id="rId6"/>
    <p:sldId id="286" r:id="rId7"/>
    <p:sldId id="29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C80B"/>
    <a:srgbClr val="E8EBF0"/>
    <a:srgbClr val="FFFF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4" autoAdjust="0"/>
    <p:restoredTop sz="96357" autoAdjust="0"/>
  </p:normalViewPr>
  <p:slideViewPr>
    <p:cSldViewPr snapToGrid="0">
      <p:cViewPr varScale="1">
        <p:scale>
          <a:sx n="96" d="100"/>
          <a:sy n="96" d="100"/>
        </p:scale>
        <p:origin x="398"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767"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0E2CC-13D5-4525-8B7A-091D418D66A4}" type="datetimeFigureOut">
              <a:rPr lang="en-US" smtClean="0"/>
              <a:t>4/16/2024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952E5-D73E-4F25-9FFA-71541AE92E07}" type="slidenum">
              <a:rPr lang="en-US" smtClean="0"/>
              <a:t>‹#›</a:t>
            </a:fld>
            <a:endParaRPr lang="en-US" dirty="0"/>
          </a:p>
        </p:txBody>
      </p:sp>
    </p:spTree>
    <p:extLst>
      <p:ext uri="{BB962C8B-B14F-4D97-AF65-F5344CB8AC3E}">
        <p14:creationId xmlns:p14="http://schemas.microsoft.com/office/powerpoint/2010/main" val="360726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952E5-D73E-4F25-9FFA-71541AE92E07}" type="slidenum">
              <a:rPr lang="en-US" smtClean="0"/>
              <a:t>1</a:t>
            </a:fld>
            <a:endParaRPr lang="en-US" dirty="0"/>
          </a:p>
        </p:txBody>
      </p:sp>
    </p:spTree>
    <p:extLst>
      <p:ext uri="{BB962C8B-B14F-4D97-AF65-F5344CB8AC3E}">
        <p14:creationId xmlns:p14="http://schemas.microsoft.com/office/powerpoint/2010/main" val="308542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952E5-D73E-4F25-9FFA-71541AE92E07}" type="slidenum">
              <a:rPr lang="en-US" smtClean="0"/>
              <a:t>2</a:t>
            </a:fld>
            <a:endParaRPr lang="en-US" dirty="0"/>
          </a:p>
        </p:txBody>
      </p:sp>
    </p:spTree>
    <p:extLst>
      <p:ext uri="{BB962C8B-B14F-4D97-AF65-F5344CB8AC3E}">
        <p14:creationId xmlns:p14="http://schemas.microsoft.com/office/powerpoint/2010/main" val="319895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952E5-D73E-4F25-9FFA-71541AE92E07}" type="slidenum">
              <a:rPr lang="en-US" smtClean="0"/>
              <a:t>3</a:t>
            </a:fld>
            <a:endParaRPr lang="en-US" dirty="0"/>
          </a:p>
        </p:txBody>
      </p:sp>
    </p:spTree>
    <p:extLst>
      <p:ext uri="{BB962C8B-B14F-4D97-AF65-F5344CB8AC3E}">
        <p14:creationId xmlns:p14="http://schemas.microsoft.com/office/powerpoint/2010/main" val="359234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952E5-D73E-4F25-9FFA-71541AE92E07}" type="slidenum">
              <a:rPr lang="en-US" smtClean="0"/>
              <a:t>4</a:t>
            </a:fld>
            <a:endParaRPr lang="en-US" dirty="0"/>
          </a:p>
        </p:txBody>
      </p:sp>
    </p:spTree>
    <p:extLst>
      <p:ext uri="{BB962C8B-B14F-4D97-AF65-F5344CB8AC3E}">
        <p14:creationId xmlns:p14="http://schemas.microsoft.com/office/powerpoint/2010/main" val="159722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952E5-D73E-4F25-9FFA-71541AE92E07}" type="slidenum">
              <a:rPr lang="en-US" smtClean="0"/>
              <a:t>5</a:t>
            </a:fld>
            <a:endParaRPr lang="en-US" dirty="0"/>
          </a:p>
        </p:txBody>
      </p:sp>
    </p:spTree>
    <p:extLst>
      <p:ext uri="{BB962C8B-B14F-4D97-AF65-F5344CB8AC3E}">
        <p14:creationId xmlns:p14="http://schemas.microsoft.com/office/powerpoint/2010/main" val="211862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0952E5-D73E-4F25-9FFA-71541AE92E07}" type="slidenum">
              <a:rPr lang="en-US" smtClean="0"/>
              <a:t>6</a:t>
            </a:fld>
            <a:endParaRPr lang="en-US" dirty="0"/>
          </a:p>
        </p:txBody>
      </p:sp>
    </p:spTree>
    <p:extLst>
      <p:ext uri="{BB962C8B-B14F-4D97-AF65-F5344CB8AC3E}">
        <p14:creationId xmlns:p14="http://schemas.microsoft.com/office/powerpoint/2010/main" val="33178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1B92-93CD-4089-BB56-D329B27F1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05FFD1-BE63-401D-B174-B49D29D57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7DF8E9-86C6-44C1-BC7A-88A5799C5B02}"/>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5" name="Footer Placeholder 4">
            <a:extLst>
              <a:ext uri="{FF2B5EF4-FFF2-40B4-BE49-F238E27FC236}">
                <a16:creationId xmlns:a16="http://schemas.microsoft.com/office/drawing/2014/main" id="{05ECD00A-CD7D-45D0-A821-67758579C3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48EC60-7E60-4C4C-AC61-C3DA4717B454}"/>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142376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C397-7DFB-4FED-8422-5FEA30064B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2C1110-C717-4841-9E7D-BA1A2F14E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D5049-CC18-4764-9FAB-DCE5EA7C8F29}"/>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5" name="Footer Placeholder 4">
            <a:extLst>
              <a:ext uri="{FF2B5EF4-FFF2-40B4-BE49-F238E27FC236}">
                <a16:creationId xmlns:a16="http://schemas.microsoft.com/office/drawing/2014/main" id="{D04BCCDB-D227-4027-AA69-199B3D99B6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1BB95-9AEC-4F0C-862B-4D5589A913CC}"/>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14783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E4C86-52E0-4304-8DAA-0A605D3BB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6B1A7-5B72-43A5-BF17-A55A45B020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18D3D-F49A-4684-A709-29B9966F70AD}"/>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5" name="Footer Placeholder 4">
            <a:extLst>
              <a:ext uri="{FF2B5EF4-FFF2-40B4-BE49-F238E27FC236}">
                <a16:creationId xmlns:a16="http://schemas.microsoft.com/office/drawing/2014/main" id="{9DCFEDC1-50A0-4249-95DA-DAF17ABFD8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2341CC-C250-4A5B-B63E-142127DADD98}"/>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376079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9D58-A29F-49BF-BFB9-9D6B3B2E29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EFE546-5C94-43AF-BD7F-B37E25CD4B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2F0F8-27C3-4858-8DA8-FFC0BDD822C5}"/>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5" name="Footer Placeholder 4">
            <a:extLst>
              <a:ext uri="{FF2B5EF4-FFF2-40B4-BE49-F238E27FC236}">
                <a16:creationId xmlns:a16="http://schemas.microsoft.com/office/drawing/2014/main" id="{6CA41729-F9F1-4BF9-AA8C-960DF675DF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379A8F-02F8-435A-A0EF-E82FBE92F847}"/>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403109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FA1E-4637-4711-B8CB-DAB0E7A8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1CBA6-1B8E-404D-80EE-63BA3AE5C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2EF54-CD09-42A1-B2D5-1413E765E4B4}"/>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5" name="Footer Placeholder 4">
            <a:extLst>
              <a:ext uri="{FF2B5EF4-FFF2-40B4-BE49-F238E27FC236}">
                <a16:creationId xmlns:a16="http://schemas.microsoft.com/office/drawing/2014/main" id="{D2939268-D13C-4363-8678-C77F06534B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9A7E7C-8687-403C-AC8B-6126B7FDC210}"/>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231653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FC76-12AA-425F-93B1-13B87F705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17B4C6-B219-4D20-8BE0-744C22F75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8C89DD-1313-463A-B12B-D0CF9669FB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CBB53-78B4-461A-9F0C-462BA257AAFD}"/>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6" name="Footer Placeholder 5">
            <a:extLst>
              <a:ext uri="{FF2B5EF4-FFF2-40B4-BE49-F238E27FC236}">
                <a16:creationId xmlns:a16="http://schemas.microsoft.com/office/drawing/2014/main" id="{0B6EC31C-CF14-4962-9E04-68A383CE0C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E6CF85-0073-46EF-981B-2AE4487CC8EC}"/>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284581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AE73-886A-4895-9D71-C81D847BF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0CB283-EC16-40C6-8798-C83DC7EDA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694806-054E-4A4C-B3F7-1004A3F7D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96C84-B6FA-4EEA-A212-0863B5AB6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17567-D33F-48D7-9A7C-0F27364E5E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CEA3F4-B6FF-48AC-BE8E-0A85F8C68262}"/>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8" name="Footer Placeholder 7">
            <a:extLst>
              <a:ext uri="{FF2B5EF4-FFF2-40B4-BE49-F238E27FC236}">
                <a16:creationId xmlns:a16="http://schemas.microsoft.com/office/drawing/2014/main" id="{E583A63C-62E2-4419-A74A-56075F2BA8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ADFDD9-0852-400C-9683-77EB61809C02}"/>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112118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5506B-AC84-4385-9D5B-419EA4E363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9A71A-4599-4E97-B342-09CF7B35B6E4}"/>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4" name="Footer Placeholder 3">
            <a:extLst>
              <a:ext uri="{FF2B5EF4-FFF2-40B4-BE49-F238E27FC236}">
                <a16:creationId xmlns:a16="http://schemas.microsoft.com/office/drawing/2014/main" id="{ED406896-0A95-4B51-8359-D5E5102AA4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2F5D5F-D2E8-4208-9F44-92DD46B25DE7}"/>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355223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EC5A9-4A63-4293-9DAC-1B2ED2C207B9}"/>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3" name="Footer Placeholder 2">
            <a:extLst>
              <a:ext uri="{FF2B5EF4-FFF2-40B4-BE49-F238E27FC236}">
                <a16:creationId xmlns:a16="http://schemas.microsoft.com/office/drawing/2014/main" id="{E2E3D111-D4AA-43B8-B7FC-DFDFB9FFE6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9BCB8F-3198-495C-B365-1E795528AD05}"/>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323467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2DCD-DAE9-44CF-87B2-B63406880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7BA4D-5064-4AD2-B270-43540251E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74ED93-7AB8-470C-9E1F-4DCAC4446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117C3-1E66-4861-9218-1ACC4D18B9B8}"/>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6" name="Footer Placeholder 5">
            <a:extLst>
              <a:ext uri="{FF2B5EF4-FFF2-40B4-BE49-F238E27FC236}">
                <a16:creationId xmlns:a16="http://schemas.microsoft.com/office/drawing/2014/main" id="{FE9B0EA3-ABE1-43D4-ABF3-639600AFDC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32FCE7-6D37-4536-9546-61231889D91C}"/>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250216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57A3-8CD8-4EB7-A242-A3B63AAAB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A74230-A41E-49F7-AA02-50A4251B7B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5E6B97-770D-4C9C-BCE8-EA9E51BE3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4F01E-EA92-4572-A23B-499632AD9FEC}"/>
              </a:ext>
            </a:extLst>
          </p:cNvPr>
          <p:cNvSpPr>
            <a:spLocks noGrp="1"/>
          </p:cNvSpPr>
          <p:nvPr>
            <p:ph type="dt" sz="half" idx="10"/>
          </p:nvPr>
        </p:nvSpPr>
        <p:spPr/>
        <p:txBody>
          <a:bodyPr/>
          <a:lstStyle/>
          <a:p>
            <a:fld id="{38EB8A58-8E80-4EC4-9898-167740F5CF41}" type="datetimeFigureOut">
              <a:rPr lang="en-US" smtClean="0"/>
              <a:t>4/16/2024</a:t>
            </a:fld>
            <a:endParaRPr lang="en-US" dirty="0"/>
          </a:p>
        </p:txBody>
      </p:sp>
      <p:sp>
        <p:nvSpPr>
          <p:cNvPr id="6" name="Footer Placeholder 5">
            <a:extLst>
              <a:ext uri="{FF2B5EF4-FFF2-40B4-BE49-F238E27FC236}">
                <a16:creationId xmlns:a16="http://schemas.microsoft.com/office/drawing/2014/main" id="{F02EB447-AF38-4F82-A890-B51B21B167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4A63AC-6DE7-4169-897D-BBA935BDC681}"/>
              </a:ext>
            </a:extLst>
          </p:cNvPr>
          <p:cNvSpPr>
            <a:spLocks noGrp="1"/>
          </p:cNvSpPr>
          <p:nvPr>
            <p:ph type="sldNum" sz="quarter" idx="12"/>
          </p:nvPr>
        </p:nvSpPr>
        <p:spPr/>
        <p:txBody>
          <a:bodyPr/>
          <a:lstStyle/>
          <a:p>
            <a:fld id="{2AEB0525-1CCD-437F-A045-E49FBB13CA21}" type="slidenum">
              <a:rPr lang="en-US" smtClean="0"/>
              <a:t>‹#›</a:t>
            </a:fld>
            <a:endParaRPr lang="en-US" dirty="0"/>
          </a:p>
        </p:txBody>
      </p:sp>
    </p:spTree>
    <p:extLst>
      <p:ext uri="{BB962C8B-B14F-4D97-AF65-F5344CB8AC3E}">
        <p14:creationId xmlns:p14="http://schemas.microsoft.com/office/powerpoint/2010/main" val="282152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56181-7D6B-40EE-999D-5BF70FFEB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1E51B0-46FF-4612-935B-8DD333D47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1B0F2-8B3D-4B71-A7E2-A7FB3F978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B8A58-8E80-4EC4-9898-167740F5CF41}" type="datetimeFigureOut">
              <a:rPr lang="en-US" smtClean="0"/>
              <a:t>4/16/2024</a:t>
            </a:fld>
            <a:endParaRPr lang="en-US" dirty="0"/>
          </a:p>
        </p:txBody>
      </p:sp>
      <p:sp>
        <p:nvSpPr>
          <p:cNvPr id="5" name="Footer Placeholder 4">
            <a:extLst>
              <a:ext uri="{FF2B5EF4-FFF2-40B4-BE49-F238E27FC236}">
                <a16:creationId xmlns:a16="http://schemas.microsoft.com/office/drawing/2014/main" id="{71AB92C7-80CA-4857-A25F-29FD2BB73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3616BB-B615-4DF9-9916-1C6E8155B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B0525-1CCD-437F-A045-E49FBB13CA21}" type="slidenum">
              <a:rPr lang="en-US" smtClean="0"/>
              <a:t>‹#›</a:t>
            </a:fld>
            <a:endParaRPr lang="en-US" dirty="0"/>
          </a:p>
        </p:txBody>
      </p:sp>
    </p:spTree>
    <p:extLst>
      <p:ext uri="{BB962C8B-B14F-4D97-AF65-F5344CB8AC3E}">
        <p14:creationId xmlns:p14="http://schemas.microsoft.com/office/powerpoint/2010/main" val="293238119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6023-FB42-495C-B8DB-5212B309CECE}"/>
              </a:ext>
            </a:extLst>
          </p:cNvPr>
          <p:cNvSpPr>
            <a:spLocks noGrp="1"/>
          </p:cNvSpPr>
          <p:nvPr>
            <p:ph type="title"/>
          </p:nvPr>
        </p:nvSpPr>
        <p:spPr>
          <a:xfrm>
            <a:off x="4965430" y="762618"/>
            <a:ext cx="6586491" cy="1327259"/>
          </a:xfrm>
        </p:spPr>
        <p:txBody>
          <a:bodyPr vert="horz" lIns="91440" tIns="45720" rIns="91440" bIns="45720" rtlCol="0" anchor="b">
            <a:normAutofit/>
          </a:bodyPr>
          <a:lstStyle/>
          <a:p>
            <a:r>
              <a:rPr lang="en-US" sz="4400" b="1" dirty="0">
                <a:latin typeface="Corbel" panose="020B0503020204020204" pitchFamily="34" charset="0"/>
              </a:rPr>
              <a:t>Who We Are</a:t>
            </a:r>
            <a:br>
              <a:rPr lang="en-US" sz="4100" b="1" dirty="0">
                <a:latin typeface="Corbel" panose="020B0503020204020204" pitchFamily="34" charset="0"/>
              </a:rPr>
            </a:br>
            <a:endParaRPr lang="en-US" sz="4100" dirty="0">
              <a:latin typeface="Corbel" panose="020B0503020204020204" pitchFamily="34" charset="0"/>
            </a:endParaRPr>
          </a:p>
        </p:txBody>
      </p:sp>
      <p:sp>
        <p:nvSpPr>
          <p:cNvPr id="4" name="Text Placeholder 3">
            <a:extLst>
              <a:ext uri="{FF2B5EF4-FFF2-40B4-BE49-F238E27FC236}">
                <a16:creationId xmlns:a16="http://schemas.microsoft.com/office/drawing/2014/main" id="{A80EA5DB-D720-43F4-80D1-06CF8D38E874}"/>
              </a:ext>
            </a:extLst>
          </p:cNvPr>
          <p:cNvSpPr>
            <a:spLocks noGrp="1"/>
          </p:cNvSpPr>
          <p:nvPr>
            <p:ph type="body" sz="half" idx="2"/>
          </p:nvPr>
        </p:nvSpPr>
        <p:spPr>
          <a:xfrm>
            <a:off x="4965432" y="2232183"/>
            <a:ext cx="6586489" cy="3592881"/>
          </a:xfrm>
        </p:spPr>
        <p:txBody>
          <a:bodyPr vert="horz" lIns="91440" tIns="45720" rIns="91440" bIns="45720" rtlCol="0">
            <a:normAutofit/>
          </a:bodyPr>
          <a:lstStyle/>
          <a:p>
            <a:r>
              <a:rPr lang="en-US" b="1" dirty="0">
                <a:latin typeface="Candara" panose="020E0502030303020204" pitchFamily="34" charset="0"/>
              </a:rPr>
              <a:t>Zion Episcopal Church </a:t>
            </a:r>
            <a:r>
              <a:rPr lang="en-US" dirty="0">
                <a:latin typeface="Candara" panose="020E0502030303020204" pitchFamily="34" charset="0"/>
              </a:rPr>
              <a:t>and </a:t>
            </a:r>
            <a:r>
              <a:rPr lang="en-US" b="1" dirty="0">
                <a:latin typeface="Candara" panose="020E0502030303020204" pitchFamily="34" charset="0"/>
              </a:rPr>
              <a:t>St John’s Chapel </a:t>
            </a:r>
            <a:r>
              <a:rPr lang="en-US" dirty="0">
                <a:latin typeface="Candara" panose="020E0502030303020204" pitchFamily="34" charset="0"/>
              </a:rPr>
              <a:t>are</a:t>
            </a:r>
            <a:r>
              <a:rPr lang="en-US" b="1" dirty="0">
                <a:latin typeface="Candara" panose="020E0502030303020204" pitchFamily="34" charset="0"/>
              </a:rPr>
              <a:t> </a:t>
            </a:r>
            <a:r>
              <a:rPr lang="en-US" dirty="0">
                <a:latin typeface="Candara" panose="020E0502030303020204" pitchFamily="34" charset="0"/>
              </a:rPr>
              <a:t>both located in Manchester, Vermont.  The Rev. David Fredrickson is our new </a:t>
            </a:r>
            <a:r>
              <a:rPr lang="en-US" b="1" dirty="0">
                <a:latin typeface="Candara" panose="020E0502030303020204" pitchFamily="34" charset="0"/>
              </a:rPr>
              <a:t>Priest in Charge </a:t>
            </a:r>
            <a:r>
              <a:rPr lang="en-US" dirty="0">
                <a:latin typeface="Candara" panose="020E0502030303020204" pitchFamily="34" charset="0"/>
              </a:rPr>
              <a:t>for this dual ministry. Since 1782 residents in the Manchester area have worshiped at Zion Episcopal Church.  As Manchester became a popular summer destination, the Diocese of Vermont established a Mission Church, St John’s Chapel. The doors of this beautiful Chapel first opened in 1867 welcoming permanent as well as summer residents.  Both are vibrant mission-based churches dedicated to worship, service and spiritual growth.</a:t>
            </a:r>
          </a:p>
          <a:p>
            <a:r>
              <a:rPr lang="en-US" dirty="0">
                <a:latin typeface="Candara" panose="020E0502030303020204" pitchFamily="34" charset="0"/>
              </a:rPr>
              <a:t>The Manchester/Dorset area presents an abundance of opportunity to experience the outdoors, the arts, excellent schools and the appeal of two authentic New England villages. As such, the Priest and the members of both congregations often find one another sharing these experiences and activities.</a:t>
            </a:r>
          </a:p>
        </p:txBody>
      </p:sp>
      <p:pic>
        <p:nvPicPr>
          <p:cNvPr id="6" name="Picture Placeholder 5" descr="A white house with a steeple&#10;&#10;Description automatically generated with low confidence">
            <a:extLst>
              <a:ext uri="{FF2B5EF4-FFF2-40B4-BE49-F238E27FC236}">
                <a16:creationId xmlns:a16="http://schemas.microsoft.com/office/drawing/2014/main" id="{563CAF0C-475F-4420-818C-089E38B071D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cxnSp>
        <p:nvCxnSpPr>
          <p:cNvPr id="51" name="Straight Connector 3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E8152"/>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97FE712-F771-4BC8-BF64-40B4A6B52EAE}"/>
              </a:ext>
            </a:extLst>
          </p:cNvPr>
          <p:cNvPicPr>
            <a:picLocks noChangeAspect="1"/>
          </p:cNvPicPr>
          <p:nvPr/>
        </p:nvPicPr>
        <p:blipFill>
          <a:blip r:embed="rId4"/>
          <a:stretch>
            <a:fillRect/>
          </a:stretch>
        </p:blipFill>
        <p:spPr>
          <a:xfrm>
            <a:off x="10042670" y="6425748"/>
            <a:ext cx="2088408" cy="425599"/>
          </a:xfrm>
          <a:prstGeom prst="rect">
            <a:avLst/>
          </a:prstGeom>
        </p:spPr>
      </p:pic>
      <p:sp>
        <p:nvSpPr>
          <p:cNvPr id="22" name="TextBox 21">
            <a:extLst>
              <a:ext uri="{FF2B5EF4-FFF2-40B4-BE49-F238E27FC236}">
                <a16:creationId xmlns:a16="http://schemas.microsoft.com/office/drawing/2014/main" id="{EF53B4B3-05D1-49BB-BF87-79EC1E344743}"/>
              </a:ext>
            </a:extLst>
          </p:cNvPr>
          <p:cNvSpPr txBox="1"/>
          <p:nvPr/>
        </p:nvSpPr>
        <p:spPr>
          <a:xfrm>
            <a:off x="269774" y="6463433"/>
            <a:ext cx="9710952" cy="369332"/>
          </a:xfrm>
          <a:prstGeom prst="rect">
            <a:avLst/>
          </a:prstGeom>
          <a:noFill/>
        </p:spPr>
        <p:txBody>
          <a:bodyPr wrap="square" rtlCol="0">
            <a:spAutoFit/>
          </a:bodyPr>
          <a:lstStyle/>
          <a:p>
            <a:pPr algn="r">
              <a:spcAft>
                <a:spcPts val="600"/>
              </a:spcAft>
            </a:pPr>
            <a:r>
              <a:rPr lang="en-US" b="1" dirty="0">
                <a:solidFill>
                  <a:srgbClr val="C00000"/>
                </a:solidFill>
                <a:latin typeface="Corbel" panose="020B0503020204020204" pitchFamily="34" charset="0"/>
              </a:rPr>
              <a:t>To Know Christ’s Love and to Share it.</a:t>
            </a:r>
          </a:p>
        </p:txBody>
      </p:sp>
    </p:spTree>
    <p:extLst>
      <p:ext uri="{BB962C8B-B14F-4D97-AF65-F5344CB8AC3E}">
        <p14:creationId xmlns:p14="http://schemas.microsoft.com/office/powerpoint/2010/main" val="129408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040"/>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white building with a steeple&#10;&#10;Description automatically generated with low confidence">
            <a:extLst>
              <a:ext uri="{FF2B5EF4-FFF2-40B4-BE49-F238E27FC236}">
                <a16:creationId xmlns:a16="http://schemas.microsoft.com/office/drawing/2014/main" id="{C47E0571-AC6C-4E08-9A21-307F9F156E4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02099" y="709510"/>
            <a:ext cx="4419491" cy="3159075"/>
          </a:xfrm>
          <a:prstGeom prst="rect">
            <a:avLst/>
          </a:prstGeom>
          <a:ln>
            <a:noFill/>
          </a:ln>
          <a:effectLst>
            <a:outerShdw blurRad="190500" algn="tl" rotWithShape="0">
              <a:srgbClr val="000000">
                <a:alpha val="70000"/>
              </a:srgbClr>
            </a:outerShdw>
          </a:effectLst>
        </p:spPr>
      </p:pic>
      <p:sp>
        <p:nvSpPr>
          <p:cNvPr id="17" name="TextBox 16">
            <a:extLst>
              <a:ext uri="{FF2B5EF4-FFF2-40B4-BE49-F238E27FC236}">
                <a16:creationId xmlns:a16="http://schemas.microsoft.com/office/drawing/2014/main" id="{3A7914CB-04E2-494F-86D0-2DC29A1C4CF5}"/>
              </a:ext>
            </a:extLst>
          </p:cNvPr>
          <p:cNvSpPr txBox="1"/>
          <p:nvPr/>
        </p:nvSpPr>
        <p:spPr>
          <a:xfrm>
            <a:off x="550357" y="3983744"/>
            <a:ext cx="3865907"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Zion Church</a:t>
            </a:r>
          </a:p>
        </p:txBody>
      </p:sp>
      <p:sp>
        <p:nvSpPr>
          <p:cNvPr id="18" name="TextBox 17">
            <a:extLst>
              <a:ext uri="{FF2B5EF4-FFF2-40B4-BE49-F238E27FC236}">
                <a16:creationId xmlns:a16="http://schemas.microsoft.com/office/drawing/2014/main" id="{041B4F95-96E1-4E55-A601-A7D67F319DCA}"/>
              </a:ext>
            </a:extLst>
          </p:cNvPr>
          <p:cNvSpPr txBox="1"/>
          <p:nvPr/>
        </p:nvSpPr>
        <p:spPr>
          <a:xfrm>
            <a:off x="6904749" y="3975490"/>
            <a:ext cx="3865907"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St. John’s Chapel</a:t>
            </a:r>
          </a:p>
        </p:txBody>
      </p:sp>
      <p:cxnSp>
        <p:nvCxnSpPr>
          <p:cNvPr id="13" name="Straight Connector 12">
            <a:extLst>
              <a:ext uri="{FF2B5EF4-FFF2-40B4-BE49-F238E27FC236}">
                <a16:creationId xmlns:a16="http://schemas.microsoft.com/office/drawing/2014/main" id="{14F2379B-E1E5-4EC1-BB1B-86DA6893E6FB}"/>
              </a:ext>
            </a:extLst>
          </p:cNvPr>
          <p:cNvCxnSpPr>
            <a:cxnSpLocks/>
          </p:cNvCxnSpPr>
          <p:nvPr/>
        </p:nvCxnSpPr>
        <p:spPr>
          <a:xfrm>
            <a:off x="6636544" y="992985"/>
            <a:ext cx="0" cy="2475364"/>
          </a:xfrm>
          <a:prstGeom prst="line">
            <a:avLst/>
          </a:prstGeom>
          <a:scene3d>
            <a:camera prst="orthographicFront"/>
            <a:lightRig rig="threePt" dir="t"/>
          </a:scene3d>
          <a:sp3d>
            <a:bevelT/>
          </a:sp3d>
        </p:spPr>
        <p:style>
          <a:lnRef idx="3">
            <a:schemeClr val="accent3"/>
          </a:lnRef>
          <a:fillRef idx="0">
            <a:schemeClr val="accent3"/>
          </a:fillRef>
          <a:effectRef idx="2">
            <a:schemeClr val="accent3"/>
          </a:effectRef>
          <a:fontRef idx="minor">
            <a:schemeClr val="tx1"/>
          </a:fontRef>
        </p:style>
      </p:cxnSp>
      <p:pic>
        <p:nvPicPr>
          <p:cNvPr id="11" name="Picture 10">
            <a:extLst>
              <a:ext uri="{FF2B5EF4-FFF2-40B4-BE49-F238E27FC236}">
                <a16:creationId xmlns:a16="http://schemas.microsoft.com/office/drawing/2014/main" id="{D6F5A153-DC9F-4D17-A38E-ABCACF7B8E65}"/>
              </a:ext>
            </a:extLst>
          </p:cNvPr>
          <p:cNvPicPr>
            <a:picLocks noChangeAspect="1"/>
          </p:cNvPicPr>
          <p:nvPr/>
        </p:nvPicPr>
        <p:blipFill>
          <a:blip r:embed="rId4"/>
          <a:stretch>
            <a:fillRect/>
          </a:stretch>
        </p:blipFill>
        <p:spPr>
          <a:xfrm>
            <a:off x="10024332" y="6418760"/>
            <a:ext cx="2088408" cy="425599"/>
          </a:xfrm>
          <a:prstGeom prst="rect">
            <a:avLst/>
          </a:prstGeom>
        </p:spPr>
      </p:pic>
      <p:pic>
        <p:nvPicPr>
          <p:cNvPr id="6" name="Picture 5">
            <a:extLst>
              <a:ext uri="{FF2B5EF4-FFF2-40B4-BE49-F238E27FC236}">
                <a16:creationId xmlns:a16="http://schemas.microsoft.com/office/drawing/2014/main" id="{BFD86619-D050-46D3-B254-853A2F4EAF46}"/>
              </a:ext>
            </a:extLst>
          </p:cNvPr>
          <p:cNvPicPr>
            <a:picLocks noChangeAspect="1"/>
          </p:cNvPicPr>
          <p:nvPr/>
        </p:nvPicPr>
        <p:blipFill>
          <a:blip r:embed="rId5"/>
          <a:stretch>
            <a:fillRect/>
          </a:stretch>
        </p:blipFill>
        <p:spPr>
          <a:xfrm>
            <a:off x="550357" y="435239"/>
            <a:ext cx="6084335" cy="3590855"/>
          </a:xfrm>
          <a:prstGeom prst="rect">
            <a:avLst/>
          </a:prstGeom>
        </p:spPr>
      </p:pic>
      <p:sp>
        <p:nvSpPr>
          <p:cNvPr id="7" name="TextBox 6">
            <a:extLst>
              <a:ext uri="{FF2B5EF4-FFF2-40B4-BE49-F238E27FC236}">
                <a16:creationId xmlns:a16="http://schemas.microsoft.com/office/drawing/2014/main" id="{F3054392-BD00-43CD-8655-CFB8EA6B3CDD}"/>
              </a:ext>
            </a:extLst>
          </p:cNvPr>
          <p:cNvSpPr txBox="1"/>
          <p:nvPr/>
        </p:nvSpPr>
        <p:spPr>
          <a:xfrm>
            <a:off x="279291" y="6461624"/>
            <a:ext cx="9710952" cy="369332"/>
          </a:xfrm>
          <a:prstGeom prst="rect">
            <a:avLst/>
          </a:prstGeom>
          <a:noFill/>
        </p:spPr>
        <p:txBody>
          <a:bodyPr wrap="square" rtlCol="0">
            <a:spAutoFit/>
          </a:bodyPr>
          <a:lstStyle/>
          <a:p>
            <a:pPr algn="r"/>
            <a:r>
              <a:rPr lang="en-US" b="1" dirty="0">
                <a:solidFill>
                  <a:srgbClr val="C00000"/>
                </a:solidFill>
                <a:latin typeface="Corbel" panose="020B0503020204020204" pitchFamily="34" charset="0"/>
              </a:rPr>
              <a:t>To Know Christ’s Love and to Share it.</a:t>
            </a:r>
          </a:p>
        </p:txBody>
      </p:sp>
      <p:sp>
        <p:nvSpPr>
          <p:cNvPr id="4" name="TextBox 3">
            <a:extLst>
              <a:ext uri="{FF2B5EF4-FFF2-40B4-BE49-F238E27FC236}">
                <a16:creationId xmlns:a16="http://schemas.microsoft.com/office/drawing/2014/main" id="{F7AD1138-7D18-42BD-A6EB-B31B6EB2DDAB}"/>
              </a:ext>
            </a:extLst>
          </p:cNvPr>
          <p:cNvSpPr txBox="1"/>
          <p:nvPr/>
        </p:nvSpPr>
        <p:spPr>
          <a:xfrm>
            <a:off x="150700" y="4653280"/>
            <a:ext cx="576242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pitchFamily="34" charset="0"/>
              </a:rPr>
              <a:t>Our Mission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ndara" panose="020E0502030303020204" pitchFamily="34" charset="0"/>
              </a:rPr>
              <a:t>To Know Christ’s Love and to Share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pitchFamily="34" charset="0"/>
              </a:rPr>
              <a:t>Our 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ndara" panose="020E0502030303020204" pitchFamily="34" charset="0"/>
              </a:rPr>
              <a:t>Zion Episcopal Church is a vibrant community deeply rooted in prayer, spiritual growth and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ndara" panose="020E0502030303020204" pitchFamily="34" charset="0"/>
            </a:endParaRPr>
          </a:p>
          <a:p>
            <a:r>
              <a:rPr lang="en-US" sz="1600" b="1" dirty="0">
                <a:latin typeface="Corbel" panose="020B0503020204020204" pitchFamily="34" charset="0"/>
              </a:rPr>
              <a:t>Our Values</a:t>
            </a:r>
          </a:p>
          <a:p>
            <a:r>
              <a:rPr lang="en-US" sz="1400" dirty="0">
                <a:latin typeface="Candara" panose="020E0502030303020204" pitchFamily="34" charset="0"/>
              </a:rPr>
              <a:t>Christ Centered  - Compassionate - Joyful  - Intentional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D00F735-E1A5-41EA-BDC8-0CF07B558A7D}"/>
              </a:ext>
            </a:extLst>
          </p:cNvPr>
          <p:cNvSpPr txBox="1"/>
          <p:nvPr/>
        </p:nvSpPr>
        <p:spPr>
          <a:xfrm>
            <a:off x="6902099" y="4831325"/>
            <a:ext cx="4653172" cy="861774"/>
          </a:xfrm>
          <a:prstGeom prst="rect">
            <a:avLst/>
          </a:prstGeom>
          <a:solidFill>
            <a:srgbClr val="E8EBF0"/>
          </a:solidFill>
          <a:ln>
            <a:solidFill>
              <a:srgbClr val="E8EBF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000" dirty="0">
                <a:latin typeface="Avenir Next LT Pro Light" panose="020B0304020202020204" pitchFamily="34" charset="0"/>
              </a:rPr>
              <a:t>“</a:t>
            </a:r>
            <a:r>
              <a:rPr lang="en-US" sz="1000" dirty="0">
                <a:latin typeface="Avenir Next LT Pro" panose="020B0504020202020204" pitchFamily="34" charset="0"/>
              </a:rPr>
              <a:t>A word about our mission </a:t>
            </a:r>
            <a:r>
              <a:rPr lang="en-US" sz="1000" b="1" dirty="0">
                <a:latin typeface="Avenir Next LT Pro" panose="020B0504020202020204" pitchFamily="34" charset="0"/>
              </a:rPr>
              <a:t>“To know Christ’s love and to share it.” </a:t>
            </a:r>
            <a:r>
              <a:rPr lang="en-US" sz="1000" dirty="0">
                <a:latin typeface="Avenir Next LT Pro" panose="020B0504020202020204" pitchFamily="34" charset="0"/>
              </a:rPr>
              <a:t>Sounds simple, right? Yes, because the author of the perfect plan for us is Christ Himself. We just need to stay close and listen; for He will continue to place upon our hearts everything there is to know – and do – together.”    Jamie Hastings, Senior Warden</a:t>
            </a:r>
          </a:p>
        </p:txBody>
      </p:sp>
    </p:spTree>
    <p:extLst>
      <p:ext uri="{BB962C8B-B14F-4D97-AF65-F5344CB8AC3E}">
        <p14:creationId xmlns:p14="http://schemas.microsoft.com/office/powerpoint/2010/main" val="170698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04B095-F70D-44FB-B606-00E8E3298ED6}"/>
              </a:ext>
            </a:extLst>
          </p:cNvPr>
          <p:cNvPicPr>
            <a:picLocks noChangeAspect="1"/>
          </p:cNvPicPr>
          <p:nvPr/>
        </p:nvPicPr>
        <p:blipFill>
          <a:blip r:embed="rId3"/>
          <a:stretch>
            <a:fillRect/>
          </a:stretch>
        </p:blipFill>
        <p:spPr>
          <a:xfrm>
            <a:off x="9294856" y="6432401"/>
            <a:ext cx="2088408" cy="425599"/>
          </a:xfrm>
          <a:prstGeom prst="rect">
            <a:avLst/>
          </a:prstGeom>
        </p:spPr>
      </p:pic>
      <p:sp>
        <p:nvSpPr>
          <p:cNvPr id="5" name="Rectangle 4">
            <a:extLst>
              <a:ext uri="{FF2B5EF4-FFF2-40B4-BE49-F238E27FC236}">
                <a16:creationId xmlns:a16="http://schemas.microsoft.com/office/drawing/2014/main" id="{74C1DEEE-807F-41A6-9186-CC96D4A8F46F}"/>
              </a:ext>
            </a:extLst>
          </p:cNvPr>
          <p:cNvSpPr/>
          <p:nvPr/>
        </p:nvSpPr>
        <p:spPr>
          <a:xfrm>
            <a:off x="0" y="4069422"/>
            <a:ext cx="5001186" cy="481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272B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4D20138-51C0-4FBD-A3CC-DF71D4D7FC9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75053" y="29463"/>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3" name="TextBox 12">
            <a:extLst>
              <a:ext uri="{FF2B5EF4-FFF2-40B4-BE49-F238E27FC236}">
                <a16:creationId xmlns:a16="http://schemas.microsoft.com/office/drawing/2014/main" id="{9B6B67A1-5AFE-4F0D-9A8D-5F85A78BEE4A}"/>
              </a:ext>
            </a:extLst>
          </p:cNvPr>
          <p:cNvSpPr txBox="1"/>
          <p:nvPr/>
        </p:nvSpPr>
        <p:spPr>
          <a:xfrm>
            <a:off x="10160" y="4643119"/>
            <a:ext cx="4950386" cy="2200602"/>
          </a:xfrm>
          <a:prstGeom prst="rect">
            <a:avLst/>
          </a:prstGeom>
          <a:noFill/>
        </p:spPr>
        <p:txBody>
          <a:bodyPr wrap="square">
            <a:spAutoFit/>
          </a:bodyPr>
          <a:lstStyle/>
          <a:p>
            <a:r>
              <a:rPr lang="en-US" sz="2000" b="1" dirty="0">
                <a:latin typeface="Corbel" panose="020B0503020204020204" pitchFamily="34" charset="0"/>
              </a:rPr>
              <a:t>Mission to Ministries</a:t>
            </a:r>
            <a:endParaRPr lang="en-US" sz="2000" b="1" u="sng" dirty="0">
              <a:latin typeface="Corbel" panose="020B0503020204020204" pitchFamily="34" charset="0"/>
            </a:endParaRPr>
          </a:p>
          <a:p>
            <a:pPr marL="0" marR="0">
              <a:spcBef>
                <a:spcPts val="600"/>
              </a:spcBef>
              <a:spcAft>
                <a:spcPts val="0"/>
              </a:spcAft>
              <a:tabLst>
                <a:tab pos="4229100" algn="l"/>
              </a:tabLst>
            </a:pPr>
            <a:r>
              <a:rPr lang="en-US" sz="1600" dirty="0">
                <a:effectLst/>
                <a:latin typeface="Candara" panose="020E0502030303020204" pitchFamily="34" charset="0"/>
                <a:ea typeface="Ebrima" panose="02000000000000000000" pitchFamily="2" charset="0"/>
                <a:cs typeface="Ebrima" panose="02000000000000000000" pitchFamily="2" charset="0"/>
              </a:rPr>
              <a:t>A mission- based church, Zion, strives to make our mission manifest and vibrant.  National and International Outreach trough The Community Food Cupboard and the Peruvian Feeding Ministry, and the Kagando Mission in Uganda are examples of our commitment to our local community and to others far beyond us. </a:t>
            </a:r>
          </a:p>
        </p:txBody>
      </p:sp>
      <p:sp>
        <p:nvSpPr>
          <p:cNvPr id="15" name="TextBox 14">
            <a:extLst>
              <a:ext uri="{FF2B5EF4-FFF2-40B4-BE49-F238E27FC236}">
                <a16:creationId xmlns:a16="http://schemas.microsoft.com/office/drawing/2014/main" id="{723AC9D2-F7A1-4EE1-B509-A54EEA5768E0}"/>
              </a:ext>
            </a:extLst>
          </p:cNvPr>
          <p:cNvSpPr txBox="1"/>
          <p:nvPr/>
        </p:nvSpPr>
        <p:spPr>
          <a:xfrm>
            <a:off x="132924" y="6483848"/>
            <a:ext cx="9126557" cy="369332"/>
          </a:xfrm>
          <a:prstGeom prst="rect">
            <a:avLst/>
          </a:prstGeom>
          <a:noFill/>
        </p:spPr>
        <p:txBody>
          <a:bodyPr wrap="square" rtlCol="0">
            <a:spAutoFit/>
          </a:bodyPr>
          <a:lstStyle/>
          <a:p>
            <a:pPr algn="r"/>
            <a:r>
              <a:rPr lang="en-US" b="1" dirty="0">
                <a:solidFill>
                  <a:srgbClr val="C00000"/>
                </a:solidFill>
                <a:latin typeface="Corbel" panose="020B0503020204020204" pitchFamily="34" charset="0"/>
              </a:rPr>
              <a:t>To Know Christ’s Love and to Share it.</a:t>
            </a:r>
          </a:p>
        </p:txBody>
      </p:sp>
      <p:pic>
        <p:nvPicPr>
          <p:cNvPr id="4" name="Picture 3">
            <a:extLst>
              <a:ext uri="{FF2B5EF4-FFF2-40B4-BE49-F238E27FC236}">
                <a16:creationId xmlns:a16="http://schemas.microsoft.com/office/drawing/2014/main" id="{23BC1956-ABA6-4A4F-87C9-155FD94D70B1}"/>
              </a:ext>
            </a:extLst>
          </p:cNvPr>
          <p:cNvPicPr>
            <a:picLocks noChangeAspect="1"/>
          </p:cNvPicPr>
          <p:nvPr/>
        </p:nvPicPr>
        <p:blipFill>
          <a:blip r:embed="rId5"/>
          <a:stretch>
            <a:fillRect/>
          </a:stretch>
        </p:blipFill>
        <p:spPr>
          <a:xfrm>
            <a:off x="5157656" y="3237749"/>
            <a:ext cx="6040724" cy="3114525"/>
          </a:xfrm>
          <a:prstGeom prst="rect">
            <a:avLst/>
          </a:prstGeom>
        </p:spPr>
      </p:pic>
      <p:pic>
        <p:nvPicPr>
          <p:cNvPr id="2" name="Picture 1">
            <a:extLst>
              <a:ext uri="{FF2B5EF4-FFF2-40B4-BE49-F238E27FC236}">
                <a16:creationId xmlns:a16="http://schemas.microsoft.com/office/drawing/2014/main" id="{9E7C0D44-9AE5-4767-A905-E497A63AD362}"/>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420556" y="29463"/>
            <a:ext cx="3846878" cy="3087521"/>
          </a:xfrm>
          <a:prstGeom prst="rect">
            <a:avLst/>
          </a:prstGeom>
        </p:spPr>
      </p:pic>
      <p:sp>
        <p:nvSpPr>
          <p:cNvPr id="3" name="TextBox 2">
            <a:extLst>
              <a:ext uri="{FF2B5EF4-FFF2-40B4-BE49-F238E27FC236}">
                <a16:creationId xmlns:a16="http://schemas.microsoft.com/office/drawing/2014/main" id="{5C8B1F05-A992-49A0-A149-7FC5CBA46C2E}"/>
              </a:ext>
            </a:extLst>
          </p:cNvPr>
          <p:cNvSpPr txBox="1"/>
          <p:nvPr/>
        </p:nvSpPr>
        <p:spPr>
          <a:xfrm>
            <a:off x="0" y="4089183"/>
            <a:ext cx="4960546" cy="400110"/>
          </a:xfrm>
          <a:prstGeom prst="rect">
            <a:avLst/>
          </a:prstGeom>
          <a:noFill/>
        </p:spPr>
        <p:txBody>
          <a:bodyPr wrap="square" rtlCol="0">
            <a:spAutoFit/>
          </a:bodyPr>
          <a:lstStyle/>
          <a:p>
            <a:r>
              <a:rPr lang="en-US" sz="1000" dirty="0">
                <a:latin typeface="Avenir Next LT Pro" panose="020B0504020202020204" pitchFamily="34" charset="0"/>
              </a:rPr>
              <a:t>But do not forget to do good and to share, for with such sacrifices God is well pleased. Hebrews 13:16</a:t>
            </a:r>
          </a:p>
        </p:txBody>
      </p:sp>
    </p:spTree>
    <p:extLst>
      <p:ext uri="{BB962C8B-B14F-4D97-AF65-F5344CB8AC3E}">
        <p14:creationId xmlns:p14="http://schemas.microsoft.com/office/powerpoint/2010/main" val="282166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2" descr="Stephen Ministry - Horizon Church- Where heaven and earth connect in  Allentown PA">
            <a:extLst>
              <a:ext uri="{FF2B5EF4-FFF2-40B4-BE49-F238E27FC236}">
                <a16:creationId xmlns:a16="http://schemas.microsoft.com/office/drawing/2014/main" id="{229C9860-4422-4ED7-8CEF-2C277151E4A3}"/>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94987" y="967338"/>
            <a:ext cx="3816691" cy="11807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B04B095-F70D-44FB-B606-00E8E3298ED6}"/>
              </a:ext>
            </a:extLst>
          </p:cNvPr>
          <p:cNvPicPr>
            <a:picLocks noChangeAspect="1"/>
          </p:cNvPicPr>
          <p:nvPr/>
        </p:nvPicPr>
        <p:blipFill>
          <a:blip r:embed="rId4"/>
          <a:stretch>
            <a:fillRect/>
          </a:stretch>
        </p:blipFill>
        <p:spPr>
          <a:xfrm>
            <a:off x="9294856" y="6432401"/>
            <a:ext cx="2088408" cy="425599"/>
          </a:xfrm>
          <a:prstGeom prst="rect">
            <a:avLst/>
          </a:prstGeom>
        </p:spPr>
      </p:pic>
      <p:sp>
        <p:nvSpPr>
          <p:cNvPr id="8" name="Rectangle 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272B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B6B67A1-5AFE-4F0D-9A8D-5F85A78BEE4A}"/>
              </a:ext>
            </a:extLst>
          </p:cNvPr>
          <p:cNvSpPr txBox="1"/>
          <p:nvPr/>
        </p:nvSpPr>
        <p:spPr>
          <a:xfrm>
            <a:off x="10160" y="4074159"/>
            <a:ext cx="4950386" cy="400110"/>
          </a:xfrm>
          <a:prstGeom prst="rect">
            <a:avLst/>
          </a:prstGeom>
          <a:noFill/>
        </p:spPr>
        <p:txBody>
          <a:bodyPr wrap="square">
            <a:spAutoFit/>
          </a:bodyPr>
          <a:lstStyle/>
          <a:p>
            <a:r>
              <a:rPr lang="en-US" sz="2000" b="1" dirty="0">
                <a:latin typeface="Corbel" panose="020B0503020204020204" pitchFamily="34" charset="0"/>
              </a:rPr>
              <a:t>PASTORAL CARE MINISTRIES</a:t>
            </a:r>
          </a:p>
        </p:txBody>
      </p:sp>
      <p:sp>
        <p:nvSpPr>
          <p:cNvPr id="15" name="TextBox 14">
            <a:extLst>
              <a:ext uri="{FF2B5EF4-FFF2-40B4-BE49-F238E27FC236}">
                <a16:creationId xmlns:a16="http://schemas.microsoft.com/office/drawing/2014/main" id="{723AC9D2-F7A1-4EE1-B509-A54EEA5768E0}"/>
              </a:ext>
            </a:extLst>
          </p:cNvPr>
          <p:cNvSpPr txBox="1"/>
          <p:nvPr/>
        </p:nvSpPr>
        <p:spPr>
          <a:xfrm>
            <a:off x="132924" y="6483848"/>
            <a:ext cx="9126557" cy="369332"/>
          </a:xfrm>
          <a:prstGeom prst="rect">
            <a:avLst/>
          </a:prstGeom>
          <a:noFill/>
        </p:spPr>
        <p:txBody>
          <a:bodyPr wrap="square" rtlCol="0">
            <a:spAutoFit/>
          </a:bodyPr>
          <a:lstStyle/>
          <a:p>
            <a:pPr algn="r"/>
            <a:r>
              <a:rPr lang="en-US" b="1" dirty="0">
                <a:solidFill>
                  <a:srgbClr val="C00000"/>
                </a:solidFill>
                <a:latin typeface="Corbel" panose="020B0503020204020204" pitchFamily="34" charset="0"/>
              </a:rPr>
              <a:t>To Know Christ’s Love and to Share it.</a:t>
            </a:r>
          </a:p>
        </p:txBody>
      </p:sp>
      <p:sp>
        <p:nvSpPr>
          <p:cNvPr id="14" name="TextBox 13">
            <a:extLst>
              <a:ext uri="{FF2B5EF4-FFF2-40B4-BE49-F238E27FC236}">
                <a16:creationId xmlns:a16="http://schemas.microsoft.com/office/drawing/2014/main" id="{23097B69-7F90-4E47-A0EF-41995D6F8C83}"/>
              </a:ext>
            </a:extLst>
          </p:cNvPr>
          <p:cNvSpPr txBox="1"/>
          <p:nvPr/>
        </p:nvSpPr>
        <p:spPr>
          <a:xfrm>
            <a:off x="7458302" y="3155295"/>
            <a:ext cx="3809132" cy="553998"/>
          </a:xfrm>
          <a:prstGeom prst="rect">
            <a:avLst/>
          </a:prstGeom>
          <a:noFill/>
        </p:spPr>
        <p:txBody>
          <a:bodyPr wrap="square">
            <a:spAutoFit/>
          </a:bodyPr>
          <a:lstStyle/>
          <a:p>
            <a:r>
              <a:rPr lang="en-US" sz="1000" dirty="0">
                <a:solidFill>
                  <a:schemeClr val="bg2">
                    <a:lumMod val="25000"/>
                  </a:schemeClr>
                </a:solidFill>
                <a:latin typeface="Avenir Next LT Pro" panose="020B0504020202020204" pitchFamily="34" charset="0"/>
              </a:rPr>
              <a:t>Who comforts us in all our affliction, so that we may be able to comfort those who are in any affliction, with the comfort with which we ourselves are comforted by God.   2 Corinthians 1:4 </a:t>
            </a:r>
          </a:p>
        </p:txBody>
      </p:sp>
      <p:pic>
        <p:nvPicPr>
          <p:cNvPr id="4" name="Picture 3">
            <a:extLst>
              <a:ext uri="{FF2B5EF4-FFF2-40B4-BE49-F238E27FC236}">
                <a16:creationId xmlns:a16="http://schemas.microsoft.com/office/drawing/2014/main" id="{58A27D86-2322-4E07-A17F-4F5736287526}"/>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146943" y="115098"/>
            <a:ext cx="4600775" cy="3750111"/>
          </a:xfrm>
          <a:prstGeom prst="rect">
            <a:avLst/>
          </a:prstGeom>
        </p:spPr>
      </p:pic>
      <p:sp>
        <p:nvSpPr>
          <p:cNvPr id="17" name="TextBox 16">
            <a:extLst>
              <a:ext uri="{FF2B5EF4-FFF2-40B4-BE49-F238E27FC236}">
                <a16:creationId xmlns:a16="http://schemas.microsoft.com/office/drawing/2014/main" id="{ECD983C9-4852-4E03-999F-8C94FE33B797}"/>
              </a:ext>
            </a:extLst>
          </p:cNvPr>
          <p:cNvSpPr txBox="1"/>
          <p:nvPr/>
        </p:nvSpPr>
        <p:spPr>
          <a:xfrm>
            <a:off x="30480" y="4580880"/>
            <a:ext cx="4950386" cy="1815882"/>
          </a:xfrm>
          <a:prstGeom prst="rect">
            <a:avLst/>
          </a:prstGeom>
          <a:noFill/>
        </p:spPr>
        <p:txBody>
          <a:bodyPr wrap="square">
            <a:spAutoFit/>
          </a:bodyPr>
          <a:lstStyle/>
          <a:p>
            <a:r>
              <a:rPr lang="en-US" sz="1600" dirty="0">
                <a:latin typeface="Candara" panose="020E0502030303020204" pitchFamily="34" charset="0"/>
              </a:rPr>
              <a:t>Stephen Ministries, the Prayer Team and Pastoral Care Team offer opportunities for lay and clergy to share in and live our Mission while providing support and comfort. The Alpha Course affords lively conversation- to members and non-members of Zion - about the basics of the Christian faith whether a new or lifelong inquirer.</a:t>
            </a:r>
          </a:p>
        </p:txBody>
      </p:sp>
      <p:pic>
        <p:nvPicPr>
          <p:cNvPr id="3" name="Picture 2">
            <a:extLst>
              <a:ext uri="{FF2B5EF4-FFF2-40B4-BE49-F238E27FC236}">
                <a16:creationId xmlns:a16="http://schemas.microsoft.com/office/drawing/2014/main" id="{EC2F94AC-F805-4209-AE69-9ECB9E652A70}"/>
              </a:ext>
            </a:extLst>
          </p:cNvPr>
          <p:cNvPicPr>
            <a:picLocks noChangeAspect="1"/>
          </p:cNvPicPr>
          <p:nvPr/>
        </p:nvPicPr>
        <p:blipFill>
          <a:blip r:embed="rId6"/>
          <a:stretch>
            <a:fillRect/>
          </a:stretch>
        </p:blipFill>
        <p:spPr>
          <a:xfrm>
            <a:off x="5151852" y="4107996"/>
            <a:ext cx="6121385" cy="2248672"/>
          </a:xfrm>
          <a:prstGeom prst="rect">
            <a:avLst/>
          </a:prstGeom>
        </p:spPr>
      </p:pic>
      <p:pic>
        <p:nvPicPr>
          <p:cNvPr id="5" name="Picture 4">
            <a:extLst>
              <a:ext uri="{FF2B5EF4-FFF2-40B4-BE49-F238E27FC236}">
                <a16:creationId xmlns:a16="http://schemas.microsoft.com/office/drawing/2014/main" id="{11DDD57E-58E0-4A11-8D4B-8E7C2C4E2E2E}"/>
              </a:ext>
            </a:extLst>
          </p:cNvPr>
          <p:cNvPicPr>
            <a:picLocks noChangeAspect="1"/>
          </p:cNvPicPr>
          <p:nvPr/>
        </p:nvPicPr>
        <p:blipFill>
          <a:blip r:embed="rId7"/>
          <a:stretch>
            <a:fillRect/>
          </a:stretch>
        </p:blipFill>
        <p:spPr>
          <a:xfrm>
            <a:off x="4898392" y="802046"/>
            <a:ext cx="2514600" cy="1982665"/>
          </a:xfrm>
          <a:prstGeom prst="rect">
            <a:avLst/>
          </a:prstGeom>
        </p:spPr>
      </p:pic>
    </p:spTree>
    <p:extLst>
      <p:ext uri="{BB962C8B-B14F-4D97-AF65-F5344CB8AC3E}">
        <p14:creationId xmlns:p14="http://schemas.microsoft.com/office/powerpoint/2010/main" val="198105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4259D-3406-A69C-9FB2-70EEC08E7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044" y="77635"/>
            <a:ext cx="7754573" cy="6858000"/>
          </a:xfrm>
          <a:prstGeom prst="rect">
            <a:avLst/>
          </a:prstGeom>
        </p:spPr>
      </p:pic>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2210E6-AC3E-4A0E-9EFE-5FBB26116984}"/>
              </a:ext>
            </a:extLst>
          </p:cNvPr>
          <p:cNvSpPr>
            <a:spLocks noGrp="1"/>
          </p:cNvSpPr>
          <p:nvPr>
            <p:ph type="title"/>
          </p:nvPr>
        </p:nvSpPr>
        <p:spPr>
          <a:xfrm>
            <a:off x="642936" y="365125"/>
            <a:ext cx="4017454" cy="1899912"/>
          </a:xfrm>
        </p:spPr>
        <p:txBody>
          <a:bodyPr vert="horz" lIns="91440" tIns="45720" rIns="91440" bIns="45720" rtlCol="0" anchor="ctr">
            <a:normAutofit/>
          </a:bodyPr>
          <a:lstStyle/>
          <a:p>
            <a:r>
              <a:rPr lang="en-US" sz="4400" b="1" dirty="0">
                <a:latin typeface="Corbel" panose="020B0503020204020204" pitchFamily="34" charset="0"/>
              </a:rPr>
              <a:t>WORSHIP</a:t>
            </a:r>
            <a:br>
              <a:rPr lang="en-US" sz="4000" b="1" dirty="0"/>
            </a:br>
            <a:endParaRPr lang="en-US" sz="4000" dirty="0"/>
          </a:p>
        </p:txBody>
      </p:sp>
      <p:sp>
        <p:nvSpPr>
          <p:cNvPr id="4" name="Text Placeholder 3">
            <a:extLst>
              <a:ext uri="{FF2B5EF4-FFF2-40B4-BE49-F238E27FC236}">
                <a16:creationId xmlns:a16="http://schemas.microsoft.com/office/drawing/2014/main" id="{7081CEAB-76EB-48D5-839E-10E8CC9775D4}"/>
              </a:ext>
            </a:extLst>
          </p:cNvPr>
          <p:cNvSpPr>
            <a:spLocks noGrp="1"/>
          </p:cNvSpPr>
          <p:nvPr>
            <p:ph type="body" sz="half" idx="2"/>
          </p:nvPr>
        </p:nvSpPr>
        <p:spPr>
          <a:xfrm>
            <a:off x="642938" y="2265037"/>
            <a:ext cx="4017451" cy="3911926"/>
          </a:xfrm>
        </p:spPr>
        <p:txBody>
          <a:bodyPr vert="horz" lIns="91440" tIns="45720" rIns="91440" bIns="45720" rtlCol="0">
            <a:normAutofit lnSpcReduction="10000"/>
          </a:bodyPr>
          <a:lstStyle/>
          <a:p>
            <a:r>
              <a:rPr lang="en-US" sz="1800" b="1" dirty="0">
                <a:latin typeface="Candara" panose="020E0502030303020204" pitchFamily="34" charset="0"/>
                <a:ea typeface="Ebrima" panose="02000000000000000000" pitchFamily="2" charset="0"/>
                <a:cs typeface="Arial" panose="020B0604020202020204" pitchFamily="34" charset="0"/>
              </a:rPr>
              <a:t>The Book of Common Prayer </a:t>
            </a:r>
            <a:r>
              <a:rPr lang="en-US" sz="1800" dirty="0">
                <a:latin typeface="Candara" panose="020E0502030303020204" pitchFamily="34" charset="0"/>
                <a:ea typeface="Ebrima" panose="02000000000000000000" pitchFamily="2" charset="0"/>
                <a:cs typeface="Arial" panose="020B0604020202020204" pitchFamily="34" charset="0"/>
              </a:rPr>
              <a:t>and The </a:t>
            </a:r>
            <a:r>
              <a:rPr lang="en-US" sz="1800" b="1" dirty="0">
                <a:latin typeface="Candara" panose="020E0502030303020204" pitchFamily="34" charset="0"/>
                <a:ea typeface="Ebrima" panose="02000000000000000000" pitchFamily="2" charset="0"/>
                <a:cs typeface="Arial" panose="020B0604020202020204" pitchFamily="34" charset="0"/>
              </a:rPr>
              <a:t>1982 Hymnal</a:t>
            </a:r>
            <a:r>
              <a:rPr lang="en-US" sz="1800" dirty="0">
                <a:latin typeface="Candara" panose="020E0502030303020204" pitchFamily="34" charset="0"/>
                <a:ea typeface="Ebrima" panose="02000000000000000000" pitchFamily="2" charset="0"/>
                <a:cs typeface="Arial" panose="020B0604020202020204" pitchFamily="34" charset="0"/>
              </a:rPr>
              <a:t> are our liturgical and musical texts. Worship at both Zion and St. John’s is Low Church.  Both Rite I and Rite II are celebrated weekly.  Lay involvement is essential to a vibrant church. At Zion and St John’s Chapel everyone is invited to become a Eucharistic Minister, Lector, Acolyte, Altar Guild Member, Choir Member or Usher. Participation in the Stewardship Committee offers another way to be involved. Christian Formation for both adults and children relies upon lay volunteers to make this another vital way to serve</a:t>
            </a:r>
            <a:r>
              <a:rPr lang="en-US" sz="1800" dirty="0">
                <a:latin typeface="Candara" panose="020E0502030303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FBBDA8C3-469D-4E7E-811A-8D5651C8C29E}"/>
              </a:ext>
            </a:extLst>
          </p:cNvPr>
          <p:cNvSpPr txBox="1"/>
          <p:nvPr/>
        </p:nvSpPr>
        <p:spPr>
          <a:xfrm>
            <a:off x="733426" y="1352281"/>
            <a:ext cx="4251270" cy="400110"/>
          </a:xfrm>
          <a:prstGeom prst="rect">
            <a:avLst/>
          </a:prstGeom>
          <a:noFill/>
        </p:spPr>
        <p:txBody>
          <a:bodyPr wrap="square" rtlCol="0">
            <a:spAutoFit/>
          </a:bodyPr>
          <a:lstStyle/>
          <a:p>
            <a:r>
              <a:rPr lang="en-US" sz="1000" dirty="0">
                <a:solidFill>
                  <a:schemeClr val="tx1">
                    <a:lumMod val="50000"/>
                    <a:lumOff val="50000"/>
                  </a:schemeClr>
                </a:solidFill>
                <a:latin typeface="Avenir Next LT Pro" panose="020B0504020202020204" pitchFamily="34" charset="0"/>
                <a:cs typeface="Biome" panose="020B0502040204020203" pitchFamily="34" charset="0"/>
              </a:rPr>
              <a:t>Ascribe to the Lord the glory due his name; worship the Lord in the splendor of holiness.  Psalm 29:2 </a:t>
            </a:r>
          </a:p>
        </p:txBody>
      </p:sp>
      <p:sp>
        <p:nvSpPr>
          <p:cNvPr id="12" name="TextBox 11">
            <a:extLst>
              <a:ext uri="{FF2B5EF4-FFF2-40B4-BE49-F238E27FC236}">
                <a16:creationId xmlns:a16="http://schemas.microsoft.com/office/drawing/2014/main" id="{09FAAE1A-836D-4223-984E-380081479906}"/>
              </a:ext>
            </a:extLst>
          </p:cNvPr>
          <p:cNvSpPr txBox="1"/>
          <p:nvPr/>
        </p:nvSpPr>
        <p:spPr>
          <a:xfrm>
            <a:off x="2308034" y="6411033"/>
            <a:ext cx="7339299" cy="369332"/>
          </a:xfrm>
          <a:prstGeom prst="rect">
            <a:avLst/>
          </a:prstGeom>
          <a:noFill/>
        </p:spPr>
        <p:txBody>
          <a:bodyPr wrap="square" rtlCol="0">
            <a:spAutoFit/>
          </a:bodyPr>
          <a:lstStyle/>
          <a:p>
            <a:r>
              <a:rPr lang="en-US" b="1" dirty="0">
                <a:solidFill>
                  <a:srgbClr val="C00000"/>
                </a:solidFill>
                <a:latin typeface="Corbel" panose="020B0503020204020204" pitchFamily="34" charset="0"/>
              </a:rPr>
              <a:t>To Know Christ’s Love and to Share it.</a:t>
            </a:r>
          </a:p>
        </p:txBody>
      </p:sp>
      <p:pic>
        <p:nvPicPr>
          <p:cNvPr id="14" name="Picture 13">
            <a:extLst>
              <a:ext uri="{FF2B5EF4-FFF2-40B4-BE49-F238E27FC236}">
                <a16:creationId xmlns:a16="http://schemas.microsoft.com/office/drawing/2014/main" id="{A7B13A2F-B925-4464-AC15-70F2C11B246B}"/>
              </a:ext>
            </a:extLst>
          </p:cNvPr>
          <p:cNvPicPr>
            <a:picLocks noChangeAspect="1"/>
          </p:cNvPicPr>
          <p:nvPr/>
        </p:nvPicPr>
        <p:blipFill>
          <a:blip r:embed="rId4"/>
          <a:stretch>
            <a:fillRect/>
          </a:stretch>
        </p:blipFill>
        <p:spPr>
          <a:xfrm>
            <a:off x="192010" y="6390626"/>
            <a:ext cx="2088408" cy="425599"/>
          </a:xfrm>
          <a:prstGeom prst="rect">
            <a:avLst/>
          </a:prstGeom>
        </p:spPr>
      </p:pic>
      <p:pic>
        <p:nvPicPr>
          <p:cNvPr id="20" name="Picture Placeholder 19">
            <a:extLst>
              <a:ext uri="{FF2B5EF4-FFF2-40B4-BE49-F238E27FC236}">
                <a16:creationId xmlns:a16="http://schemas.microsoft.com/office/drawing/2014/main" id="{E30740EF-0EBF-C0E6-BA33-FF6225E63681}"/>
              </a:ext>
            </a:extLst>
          </p:cNvPr>
          <p:cNvPicPr>
            <a:picLocks noGrp="1" noChangeAspect="1"/>
          </p:cNvPicPr>
          <p:nvPr>
            <p:ph type="pic" idx="1"/>
          </p:nvPr>
        </p:nvPicPr>
        <p:blipFill>
          <a:blip r:embed="rId5"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428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04B095-F70D-44FB-B606-00E8E3298ED6}"/>
              </a:ext>
            </a:extLst>
          </p:cNvPr>
          <p:cNvPicPr>
            <a:picLocks noChangeAspect="1"/>
          </p:cNvPicPr>
          <p:nvPr/>
        </p:nvPicPr>
        <p:blipFill>
          <a:blip r:embed="rId3"/>
          <a:stretch>
            <a:fillRect/>
          </a:stretch>
        </p:blipFill>
        <p:spPr>
          <a:xfrm>
            <a:off x="9327175" y="6350001"/>
            <a:ext cx="2088408" cy="507999"/>
          </a:xfrm>
          <a:prstGeom prst="rect">
            <a:avLst/>
          </a:prstGeom>
        </p:spPr>
      </p:pic>
      <p:sp>
        <p:nvSpPr>
          <p:cNvPr id="8" name="Rectangle 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272B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4D20138-51C0-4FBD-A3CC-DF71D4D7FC94}"/>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52420" y="15240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4" name="TextBox 13">
            <a:extLst>
              <a:ext uri="{FF2B5EF4-FFF2-40B4-BE49-F238E27FC236}">
                <a16:creationId xmlns:a16="http://schemas.microsoft.com/office/drawing/2014/main" id="{49B9247C-5996-4461-ACB4-F501F07D5504}"/>
              </a:ext>
            </a:extLst>
          </p:cNvPr>
          <p:cNvSpPr txBox="1"/>
          <p:nvPr/>
        </p:nvSpPr>
        <p:spPr>
          <a:xfrm>
            <a:off x="33606" y="4112840"/>
            <a:ext cx="4926940" cy="400110"/>
          </a:xfrm>
          <a:prstGeom prst="rect">
            <a:avLst/>
          </a:prstGeom>
          <a:noFill/>
        </p:spPr>
        <p:txBody>
          <a:bodyPr wrap="square" rtlCol="0">
            <a:spAutoFit/>
          </a:bodyPr>
          <a:lstStyle/>
          <a:p>
            <a:r>
              <a:rPr lang="en-US" sz="1000" dirty="0">
                <a:latin typeface="Avenir Next LT Pro" panose="020B0504020202020204" pitchFamily="34" charset="0"/>
              </a:rPr>
              <a:t>Let the little children come to Me, and do not forbid them; for of such is the kingdom of heaven.  Luke: 18-16</a:t>
            </a:r>
          </a:p>
        </p:txBody>
      </p:sp>
      <p:sp>
        <p:nvSpPr>
          <p:cNvPr id="15" name="TextBox 14">
            <a:extLst>
              <a:ext uri="{FF2B5EF4-FFF2-40B4-BE49-F238E27FC236}">
                <a16:creationId xmlns:a16="http://schemas.microsoft.com/office/drawing/2014/main" id="{723AC9D2-F7A1-4EE1-B509-A54EEA5768E0}"/>
              </a:ext>
            </a:extLst>
          </p:cNvPr>
          <p:cNvSpPr txBox="1"/>
          <p:nvPr/>
        </p:nvSpPr>
        <p:spPr>
          <a:xfrm>
            <a:off x="180549" y="6479085"/>
            <a:ext cx="9126557" cy="369332"/>
          </a:xfrm>
          <a:prstGeom prst="rect">
            <a:avLst/>
          </a:prstGeom>
          <a:noFill/>
        </p:spPr>
        <p:txBody>
          <a:bodyPr wrap="square" rtlCol="0">
            <a:spAutoFit/>
          </a:bodyPr>
          <a:lstStyle/>
          <a:p>
            <a:pPr algn="r"/>
            <a:r>
              <a:rPr lang="en-US" b="1" dirty="0">
                <a:solidFill>
                  <a:srgbClr val="C00000"/>
                </a:solidFill>
                <a:latin typeface="Corbel" panose="020B0503020204020204" pitchFamily="34" charset="0"/>
              </a:rPr>
              <a:t>To Know Christ’s Love and to Share it.</a:t>
            </a:r>
          </a:p>
        </p:txBody>
      </p:sp>
      <p:sp>
        <p:nvSpPr>
          <p:cNvPr id="5" name="TextBox 4">
            <a:extLst>
              <a:ext uri="{FF2B5EF4-FFF2-40B4-BE49-F238E27FC236}">
                <a16:creationId xmlns:a16="http://schemas.microsoft.com/office/drawing/2014/main" id="{FC8A251D-6599-4466-9BFB-770A28B2A584}"/>
              </a:ext>
            </a:extLst>
          </p:cNvPr>
          <p:cNvSpPr txBox="1"/>
          <p:nvPr/>
        </p:nvSpPr>
        <p:spPr>
          <a:xfrm>
            <a:off x="7458302" y="14278"/>
            <a:ext cx="3809132" cy="307777"/>
          </a:xfrm>
          <a:prstGeom prst="rect">
            <a:avLst/>
          </a:prstGeom>
          <a:noFill/>
        </p:spPr>
        <p:txBody>
          <a:bodyPr wrap="square" rtlCol="0">
            <a:spAutoFit/>
          </a:bodyPr>
          <a:lstStyle/>
          <a:p>
            <a:r>
              <a:rPr lang="en-US" sz="1400" dirty="0">
                <a:latin typeface="Candara" panose="020E0502030303020204" pitchFamily="34" charset="0"/>
              </a:rPr>
              <a:t> </a:t>
            </a:r>
          </a:p>
        </p:txBody>
      </p:sp>
      <p:sp>
        <p:nvSpPr>
          <p:cNvPr id="3" name="TextBox 2">
            <a:extLst>
              <a:ext uri="{FF2B5EF4-FFF2-40B4-BE49-F238E27FC236}">
                <a16:creationId xmlns:a16="http://schemas.microsoft.com/office/drawing/2014/main" id="{6537D021-50C6-414B-A92A-9329B44F1913}"/>
              </a:ext>
            </a:extLst>
          </p:cNvPr>
          <p:cNvSpPr txBox="1"/>
          <p:nvPr/>
        </p:nvSpPr>
        <p:spPr>
          <a:xfrm>
            <a:off x="51864" y="4512950"/>
            <a:ext cx="4957643" cy="2616101"/>
          </a:xfrm>
          <a:prstGeom prst="rect">
            <a:avLst/>
          </a:prstGeom>
          <a:noFill/>
        </p:spPr>
        <p:txBody>
          <a:bodyPr wrap="square" rtlCol="0">
            <a:spAutoFit/>
          </a:bodyPr>
          <a:lstStyle/>
          <a:p>
            <a:r>
              <a:rPr lang="en-US" b="1" dirty="0">
                <a:latin typeface="Corbel" panose="020B0503020204020204" pitchFamily="34" charset="0"/>
              </a:rPr>
              <a:t>Other Ministries</a:t>
            </a:r>
          </a:p>
          <a:p>
            <a:r>
              <a:rPr lang="en-US" sz="1600" dirty="0">
                <a:latin typeface="Candara" panose="020E0502030303020204" pitchFamily="34" charset="0"/>
              </a:rPr>
              <a:t>The future of the Episcopal Church lives within the hearts and minds of our children. The array of secular distractions present in their lives means programs for children and youth must be current and engaging as well as spiritually relevant. Traditions such as the Christmas Pageant, Easter Services, the Blessing of the Animals and joyful play have taken on new forms of expression grounded in the past.</a:t>
            </a:r>
          </a:p>
          <a:p>
            <a:endParaRPr lang="en-US" dirty="0"/>
          </a:p>
        </p:txBody>
      </p:sp>
      <p:pic>
        <p:nvPicPr>
          <p:cNvPr id="6" name="Picture 5">
            <a:extLst>
              <a:ext uri="{FF2B5EF4-FFF2-40B4-BE49-F238E27FC236}">
                <a16:creationId xmlns:a16="http://schemas.microsoft.com/office/drawing/2014/main" id="{19100AF3-FE45-4C77-8862-F46BCA4C3F45}"/>
              </a:ext>
            </a:extLst>
          </p:cNvPr>
          <p:cNvPicPr>
            <a:picLocks noChangeAspect="1"/>
          </p:cNvPicPr>
          <p:nvPr/>
        </p:nvPicPr>
        <p:blipFill rotWithShape="1">
          <a:blip r:embed="rId5"/>
          <a:srcRect l="1317" r="206"/>
          <a:stretch/>
        </p:blipFill>
        <p:spPr>
          <a:xfrm>
            <a:off x="7458302" y="1399"/>
            <a:ext cx="3957281" cy="3116750"/>
          </a:xfrm>
          <a:prstGeom prst="rect">
            <a:avLst/>
          </a:prstGeom>
        </p:spPr>
      </p:pic>
      <p:pic>
        <p:nvPicPr>
          <p:cNvPr id="13" name="Picture 12">
            <a:extLst>
              <a:ext uri="{FF2B5EF4-FFF2-40B4-BE49-F238E27FC236}">
                <a16:creationId xmlns:a16="http://schemas.microsoft.com/office/drawing/2014/main" id="{AF67F6E5-67DD-A915-0AE8-0915E18FF88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348133" y="3116984"/>
            <a:ext cx="3035131" cy="3272167"/>
          </a:xfrm>
          <a:prstGeom prst="rect">
            <a:avLst/>
          </a:prstGeom>
        </p:spPr>
      </p:pic>
      <p:pic>
        <p:nvPicPr>
          <p:cNvPr id="18" name="Picture 17">
            <a:extLst>
              <a:ext uri="{FF2B5EF4-FFF2-40B4-BE49-F238E27FC236}">
                <a16:creationId xmlns:a16="http://schemas.microsoft.com/office/drawing/2014/main" id="{C944B68B-C9F5-7456-6881-340DA471931C}"/>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5041826" y="3119548"/>
            <a:ext cx="3326069" cy="3279212"/>
          </a:xfrm>
          <a:prstGeom prst="rect">
            <a:avLst/>
          </a:prstGeom>
        </p:spPr>
      </p:pic>
    </p:spTree>
    <p:extLst>
      <p:ext uri="{BB962C8B-B14F-4D97-AF65-F5344CB8AC3E}">
        <p14:creationId xmlns:p14="http://schemas.microsoft.com/office/powerpoint/2010/main" val="35819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408A-374C-4BDD-903F-F92722F8976A}"/>
              </a:ext>
            </a:extLst>
          </p:cNvPr>
          <p:cNvSpPr>
            <a:spLocks noGrp="1"/>
          </p:cNvSpPr>
          <p:nvPr>
            <p:ph type="title"/>
          </p:nvPr>
        </p:nvSpPr>
        <p:spPr>
          <a:xfrm>
            <a:off x="481013" y="3752849"/>
            <a:ext cx="3290887" cy="2452687"/>
          </a:xfrm>
        </p:spPr>
        <p:txBody>
          <a:bodyPr anchor="ctr">
            <a:normAutofit/>
          </a:bodyPr>
          <a:lstStyle/>
          <a:p>
            <a:r>
              <a:rPr lang="en-US" b="1" dirty="0">
                <a:latin typeface="Corbel" panose="020B0503020204020204" pitchFamily="34" charset="0"/>
              </a:rPr>
              <a:t>Liturgical Traditions</a:t>
            </a:r>
          </a:p>
        </p:txBody>
      </p:sp>
      <p:pic>
        <p:nvPicPr>
          <p:cNvPr id="5" name="Picture 4" descr="A picture containing outdoor, sunset, nature, setting&#10;&#10;Description automatically generated">
            <a:extLst>
              <a:ext uri="{FF2B5EF4-FFF2-40B4-BE49-F238E27FC236}">
                <a16:creationId xmlns:a16="http://schemas.microsoft.com/office/drawing/2014/main" id="{43DB6752-EC48-4CA0-9C81-9B994F14FCB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6BBBEE1-4681-4795-8585-23490ED4D09A}"/>
              </a:ext>
            </a:extLst>
          </p:cNvPr>
          <p:cNvSpPr>
            <a:spLocks noGrp="1"/>
          </p:cNvSpPr>
          <p:nvPr>
            <p:ph idx="1"/>
          </p:nvPr>
        </p:nvSpPr>
        <p:spPr>
          <a:xfrm>
            <a:off x="4021015" y="3752850"/>
            <a:ext cx="7688381" cy="2776904"/>
          </a:xfrm>
        </p:spPr>
        <p:txBody>
          <a:bodyPr anchor="ctr">
            <a:normAutofit/>
          </a:bodyPr>
          <a:lstStyle/>
          <a:p>
            <a:pPr marL="0" indent="0">
              <a:buNone/>
            </a:pPr>
            <a:r>
              <a:rPr lang="en-US" sz="1400" dirty="0">
                <a:latin typeface="Candara" panose="020E0502030303020204" pitchFamily="34" charset="0"/>
              </a:rPr>
              <a:t>Zion and St John’s Chapel have a rich tradition of celebrating important days during the liturgical year. At Easter and Christmas we pray, sing and celebrate in our usual locations as well as a few additional iconic places. The Easter Sunrise Service has been held at Equinox Golf Course, Stratton Mountain, Bromley Mountain and Equinox Mountain and affords the opportunity to praise the Risen Lord in the majesty of the surrounding mountains. On Christmas Eve, St John’s Summer Chapel is opened and is beautifully decorated for a glorious celebration honoring the birth of Christ. </a:t>
            </a:r>
          </a:p>
        </p:txBody>
      </p:sp>
      <p:pic>
        <p:nvPicPr>
          <p:cNvPr id="17" name="Picture 16">
            <a:extLst>
              <a:ext uri="{FF2B5EF4-FFF2-40B4-BE49-F238E27FC236}">
                <a16:creationId xmlns:a16="http://schemas.microsoft.com/office/drawing/2014/main" id="{7DCFE588-95C5-431C-9A87-187E2D56167D}"/>
              </a:ext>
            </a:extLst>
          </p:cNvPr>
          <p:cNvPicPr>
            <a:picLocks noChangeAspect="1"/>
          </p:cNvPicPr>
          <p:nvPr/>
        </p:nvPicPr>
        <p:blipFill>
          <a:blip r:embed="rId3"/>
          <a:stretch>
            <a:fillRect/>
          </a:stretch>
        </p:blipFill>
        <p:spPr>
          <a:xfrm>
            <a:off x="10009564" y="6382637"/>
            <a:ext cx="2088408" cy="425599"/>
          </a:xfrm>
          <a:prstGeom prst="rect">
            <a:avLst/>
          </a:prstGeom>
        </p:spPr>
      </p:pic>
      <p:sp>
        <p:nvSpPr>
          <p:cNvPr id="19" name="TextBox 18">
            <a:extLst>
              <a:ext uri="{FF2B5EF4-FFF2-40B4-BE49-F238E27FC236}">
                <a16:creationId xmlns:a16="http://schemas.microsoft.com/office/drawing/2014/main" id="{F5C50FEA-35E6-44DF-A861-D8B430F361C5}"/>
              </a:ext>
            </a:extLst>
          </p:cNvPr>
          <p:cNvSpPr txBox="1"/>
          <p:nvPr/>
        </p:nvSpPr>
        <p:spPr>
          <a:xfrm>
            <a:off x="2040305" y="6436223"/>
            <a:ext cx="7980102" cy="369332"/>
          </a:xfrm>
          <a:prstGeom prst="rect">
            <a:avLst/>
          </a:prstGeom>
          <a:noFill/>
        </p:spPr>
        <p:txBody>
          <a:bodyPr wrap="square" rtlCol="0">
            <a:spAutoFit/>
          </a:bodyPr>
          <a:lstStyle/>
          <a:p>
            <a:pPr algn="r">
              <a:spcAft>
                <a:spcPts val="600"/>
              </a:spcAft>
            </a:pPr>
            <a:r>
              <a:rPr lang="en-US" b="1" dirty="0">
                <a:solidFill>
                  <a:srgbClr val="C00000"/>
                </a:solidFill>
                <a:latin typeface="Corbel" panose="020B0503020204020204" pitchFamily="34" charset="0"/>
              </a:rPr>
              <a:t>To Know Christ’s Love and to Share it.</a:t>
            </a:r>
          </a:p>
        </p:txBody>
      </p:sp>
      <p:sp>
        <p:nvSpPr>
          <p:cNvPr id="8" name="TextBox 7">
            <a:extLst>
              <a:ext uri="{FF2B5EF4-FFF2-40B4-BE49-F238E27FC236}">
                <a16:creationId xmlns:a16="http://schemas.microsoft.com/office/drawing/2014/main" id="{3E0195DB-B698-432E-A3CD-E72006FED2DC}"/>
              </a:ext>
            </a:extLst>
          </p:cNvPr>
          <p:cNvSpPr txBox="1"/>
          <p:nvPr/>
        </p:nvSpPr>
        <p:spPr>
          <a:xfrm>
            <a:off x="133350" y="5838825"/>
            <a:ext cx="3432414" cy="400110"/>
          </a:xfrm>
          <a:prstGeom prst="rect">
            <a:avLst/>
          </a:prstGeom>
          <a:noFill/>
        </p:spPr>
        <p:txBody>
          <a:bodyPr wrap="square" rtlCol="0">
            <a:spAutoFit/>
          </a:bodyPr>
          <a:lstStyle/>
          <a:p>
            <a:r>
              <a:rPr lang="en-US" sz="1000" dirty="0">
                <a:solidFill>
                  <a:schemeClr val="tx1">
                    <a:lumMod val="50000"/>
                    <a:lumOff val="50000"/>
                  </a:schemeClr>
                </a:solidFill>
                <a:latin typeface="Avenir Next LT Pro" panose="020B0504020202020204" pitchFamily="34" charset="0"/>
              </a:rPr>
              <a:t>For where two or three are gathered together in My name, I am there in the midst of them. Matthew 18:20</a:t>
            </a:r>
          </a:p>
        </p:txBody>
      </p:sp>
    </p:spTree>
    <p:extLst>
      <p:ext uri="{BB962C8B-B14F-4D97-AF65-F5344CB8AC3E}">
        <p14:creationId xmlns:p14="http://schemas.microsoft.com/office/powerpoint/2010/main" val="2999184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3950</TotalTime>
  <Words>871</Words>
  <Application>Microsoft Office PowerPoint</Application>
  <PresentationFormat>Widescreen</PresentationFormat>
  <Paragraphs>43</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Avenir Next LT Pro</vt:lpstr>
      <vt:lpstr>Avenir Next LT Pro Light</vt:lpstr>
      <vt:lpstr>Calibri</vt:lpstr>
      <vt:lpstr>Calibri Light</vt:lpstr>
      <vt:lpstr>Candara</vt:lpstr>
      <vt:lpstr>Corbel</vt:lpstr>
      <vt:lpstr>Times New Roman</vt:lpstr>
      <vt:lpstr>Office Theme</vt:lpstr>
      <vt:lpstr>Who We Are </vt:lpstr>
      <vt:lpstr>PowerPoint Presentation</vt:lpstr>
      <vt:lpstr>PowerPoint Presentation</vt:lpstr>
      <vt:lpstr>PowerPoint Presentation</vt:lpstr>
      <vt:lpstr>WORSHIP </vt:lpstr>
      <vt:lpstr>PowerPoint Presentation</vt:lpstr>
      <vt:lpstr>Liturgical Traditions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Sharon</dc:creator>
  <cp:lastModifiedBy>Dawn Castiglia</cp:lastModifiedBy>
  <cp:revision>22</cp:revision>
  <dcterms:created xsi:type="dcterms:W3CDTF">2021-11-30T22:35:32Z</dcterms:created>
  <dcterms:modified xsi:type="dcterms:W3CDTF">2024-04-16T16:35:48Z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4321fe-1db3-4305-a2cc-aad91140672d_Enabled">
    <vt:lpwstr>true</vt:lpwstr>
  </property>
  <property fmtid="{D5CDD505-2E9C-101B-9397-08002B2CF9AE}" pid="3" name="MSIP_Label_1e4321fe-1db3-4305-a2cc-aad91140672d_SetDate">
    <vt:lpwstr>2023-04-25T17:27:56Z</vt:lpwstr>
  </property>
  <property fmtid="{D5CDD505-2E9C-101B-9397-08002B2CF9AE}" pid="4" name="MSIP_Label_1e4321fe-1db3-4305-a2cc-aad91140672d_Method">
    <vt:lpwstr>Privileged</vt:lpwstr>
  </property>
  <property fmtid="{D5CDD505-2E9C-101B-9397-08002B2CF9AE}" pid="5" name="MSIP_Label_1e4321fe-1db3-4305-a2cc-aad91140672d_Name">
    <vt:lpwstr>External</vt:lpwstr>
  </property>
  <property fmtid="{D5CDD505-2E9C-101B-9397-08002B2CF9AE}" pid="6" name="MSIP_Label_1e4321fe-1db3-4305-a2cc-aad91140672d_SiteId">
    <vt:lpwstr>8f3e36ea-8039-4b40-81a7-7dc0599e8645</vt:lpwstr>
  </property>
  <property fmtid="{D5CDD505-2E9C-101B-9397-08002B2CF9AE}" pid="7" name="MSIP_Label_1e4321fe-1db3-4305-a2cc-aad91140672d_ActionId">
    <vt:lpwstr>f49f5f22-fc2a-4ee4-a557-c49b0a767fb0</vt:lpwstr>
  </property>
  <property fmtid="{D5CDD505-2E9C-101B-9397-08002B2CF9AE}" pid="8" name="MSIP_Label_1e4321fe-1db3-4305-a2cc-aad91140672d_ContentBits">
    <vt:lpwstr>0</vt:lpwstr>
  </property>
</Properties>
</file>